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249"/>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057" autoAdjust="0"/>
  </p:normalViewPr>
  <p:slideViewPr>
    <p:cSldViewPr snapToGrid="0" snapToObjects="1" showGuides="1">
      <p:cViewPr varScale="1">
        <p:scale>
          <a:sx n="21" d="100"/>
          <a:sy n="21" d="100"/>
        </p:scale>
        <p:origin x="164" y="1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7810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 xmlns:a16="http://schemas.microsoft.com/office/drawing/2014/main" id="{540FABCC-0431-4260-8B38-1ED42B15A367}"/>
              </a:ext>
            </a:extLst>
          </p:cNvPr>
          <p:cNvSpPr>
            <a:spLocks noGrp="1"/>
          </p:cNvSpPr>
          <p:nvPr>
            <p:ph type="body" sz="quarter" idx="10" hasCustomPrompt="1"/>
          </p:nvPr>
        </p:nvSpPr>
        <p:spPr>
          <a:xfrm>
            <a:off x="1130475" y="10080262"/>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 xmlns:a16="http://schemas.microsoft.com/office/drawing/2014/main" id="{C42BE438-534B-4D4F-BE91-74FA823A5F0C}"/>
              </a:ext>
            </a:extLst>
          </p:cNvPr>
          <p:cNvSpPr>
            <a:spLocks noGrp="1"/>
          </p:cNvSpPr>
          <p:nvPr>
            <p:ph type="body" sz="quarter" idx="11" hasCustomPrompt="1"/>
          </p:nvPr>
        </p:nvSpPr>
        <p:spPr>
          <a:xfrm>
            <a:off x="1130475" y="9291754"/>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 xmlns:a16="http://schemas.microsoft.com/office/drawing/2014/main" id="{741BD7A8-7FA2-4C99-B1E2-68A6012FFCCD}"/>
              </a:ext>
            </a:extLst>
          </p:cNvPr>
          <p:cNvSpPr>
            <a:spLocks noGrp="1"/>
          </p:cNvSpPr>
          <p:nvPr>
            <p:ph type="body" sz="quarter" idx="20" hasCustomPrompt="1"/>
          </p:nvPr>
        </p:nvSpPr>
        <p:spPr>
          <a:xfrm>
            <a:off x="1130475" y="14643216"/>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 xmlns:a16="http://schemas.microsoft.com/office/drawing/2014/main" id="{9FF9ECD4-5AA0-428D-8EDA-6B7B093FAAF8}"/>
              </a:ext>
            </a:extLst>
          </p:cNvPr>
          <p:cNvSpPr>
            <a:spLocks noGrp="1"/>
          </p:cNvSpPr>
          <p:nvPr>
            <p:ph type="body" sz="quarter" idx="27" hasCustomPrompt="1"/>
          </p:nvPr>
        </p:nvSpPr>
        <p:spPr>
          <a:xfrm>
            <a:off x="1130475" y="20632837"/>
            <a:ext cx="10548896" cy="700185"/>
          </a:xfrm>
          <a:prstGeom prst="rect">
            <a:avLst/>
          </a:prstGeom>
          <a:noFill/>
        </p:spPr>
        <p:txBody>
          <a:bodyPr wrap="square" lIns="91436" tIns="91436" rIns="91436" bIns="91436" anchor="ctr" anchorCtr="0">
            <a:noAutofit/>
          </a:bodyPr>
          <a:lstStyle>
            <a:lvl1pPr marL="0" indent="0" algn="l">
              <a:buNone/>
              <a:defRPr sz="35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 xmlns:a16="http://schemas.microsoft.com/office/drawing/2014/main" id="{45C66389-A284-4602-962E-75183D711F43}"/>
              </a:ext>
            </a:extLst>
          </p:cNvPr>
          <p:cNvSpPr>
            <a:spLocks noGrp="1"/>
          </p:cNvSpPr>
          <p:nvPr>
            <p:ph type="body" sz="quarter" idx="28" hasCustomPrompt="1"/>
          </p:nvPr>
        </p:nvSpPr>
        <p:spPr>
          <a:xfrm>
            <a:off x="1130475" y="21396725"/>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 xmlns:a16="http://schemas.microsoft.com/office/drawing/2014/main" id="{AE91D803-D542-4567-B0D4-1736461F701B}"/>
              </a:ext>
            </a:extLst>
          </p:cNvPr>
          <p:cNvSpPr>
            <a:spLocks noGrp="1"/>
          </p:cNvSpPr>
          <p:nvPr>
            <p:ph type="body" sz="quarter" idx="29" hasCustomPrompt="1"/>
          </p:nvPr>
        </p:nvSpPr>
        <p:spPr>
          <a:xfrm>
            <a:off x="39485464" y="18446772"/>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 xmlns:a16="http://schemas.microsoft.com/office/drawing/2014/main" id="{AB3C2DAF-2915-49FE-8392-C1EB23B2C6D8}"/>
              </a:ext>
            </a:extLst>
          </p:cNvPr>
          <p:cNvSpPr>
            <a:spLocks noGrp="1"/>
          </p:cNvSpPr>
          <p:nvPr>
            <p:ph type="body" sz="quarter" idx="30" hasCustomPrompt="1"/>
          </p:nvPr>
        </p:nvSpPr>
        <p:spPr>
          <a:xfrm>
            <a:off x="39485464" y="19184601"/>
            <a:ext cx="10548897" cy="892530"/>
          </a:xfrm>
          <a:prstGeom prst="rect">
            <a:avLst/>
          </a:prstGeom>
        </p:spPr>
        <p:txBody>
          <a:bodyPr wrap="square" lIns="228589" tIns="228589" rIns="228589" bIns="228589">
            <a:sp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 xmlns:a16="http://schemas.microsoft.com/office/drawing/2014/main" id="{832142D1-5732-4386-A257-BE495B6263F6}"/>
              </a:ext>
            </a:extLst>
          </p:cNvPr>
          <p:cNvSpPr>
            <a:spLocks noGrp="1"/>
          </p:cNvSpPr>
          <p:nvPr>
            <p:ph type="body" sz="quarter" idx="96" hasCustomPrompt="1"/>
          </p:nvPr>
        </p:nvSpPr>
        <p:spPr>
          <a:xfrm>
            <a:off x="1130475" y="15374281"/>
            <a:ext cx="10548896" cy="834824"/>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 xmlns:a16="http://schemas.microsoft.com/office/drawing/2014/main" id="{1667C7F9-14EA-45E8-AB26-33D1312043A4}"/>
              </a:ext>
            </a:extLst>
          </p:cNvPr>
          <p:cNvSpPr>
            <a:spLocks noGrp="1"/>
          </p:cNvSpPr>
          <p:nvPr>
            <p:ph type="body" sz="quarter" idx="154" hasCustomPrompt="1"/>
          </p:nvPr>
        </p:nvSpPr>
        <p:spPr>
          <a:xfrm>
            <a:off x="14422585" y="3242924"/>
            <a:ext cx="17415164" cy="6798015"/>
          </a:xfrm>
          <a:prstGeom prst="rect">
            <a:avLst/>
          </a:prstGeom>
        </p:spPr>
        <p:txBody>
          <a:bodyPr wrap="square" anchor="t" anchorCtr="0">
            <a:spAutoFit/>
          </a:bodyPr>
          <a:lstStyle>
            <a:lvl1pPr marL="0" indent="0" algn="l">
              <a:buFontTx/>
              <a:buNone/>
              <a:defRPr sz="14525"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main finding and bold the important words. </a:t>
            </a:r>
          </a:p>
        </p:txBody>
      </p:sp>
      <p:sp>
        <p:nvSpPr>
          <p:cNvPr id="35" name="Picture Placeholder 2">
            <a:extLst>
              <a:ext uri="{FF2B5EF4-FFF2-40B4-BE49-F238E27FC236}">
                <a16:creationId xmlns="" xmlns:a16="http://schemas.microsoft.com/office/drawing/2014/main" id="{37B99B1F-64AC-43D7-AE4F-A2B472C1382A}"/>
              </a:ext>
            </a:extLst>
          </p:cNvPr>
          <p:cNvSpPr>
            <a:spLocks noGrp="1"/>
          </p:cNvSpPr>
          <p:nvPr>
            <p:ph type="pic" sz="quarter" idx="155" hasCustomPrompt="1"/>
          </p:nvPr>
        </p:nvSpPr>
        <p:spPr>
          <a:xfrm>
            <a:off x="23566585" y="19844906"/>
            <a:ext cx="8229600" cy="7200900"/>
          </a:xfrm>
          <a:prstGeom prst="rect">
            <a:avLst/>
          </a:prstGeom>
        </p:spPr>
        <p:txBody>
          <a:bodyPr anchor="ctr" anchorCtr="0"/>
          <a:lstStyle>
            <a:lvl1pPr marL="0" indent="0" algn="ctr">
              <a:buNone/>
              <a:defRPr sz="77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 xmlns:a16="http://schemas.microsoft.com/office/drawing/2014/main" id="{CD1F7629-EBC2-489E-A098-5076C0E98C5A}"/>
              </a:ext>
            </a:extLst>
          </p:cNvPr>
          <p:cNvSpPr>
            <a:spLocks noGrp="1"/>
          </p:cNvSpPr>
          <p:nvPr>
            <p:ph type="body" sz="quarter" idx="157" hasCustomPrompt="1"/>
          </p:nvPr>
        </p:nvSpPr>
        <p:spPr>
          <a:xfrm>
            <a:off x="1130475" y="4284936"/>
            <a:ext cx="10548896" cy="1238794"/>
          </a:xfrm>
          <a:prstGeom prst="rect">
            <a:avLst/>
          </a:prstGeom>
        </p:spPr>
        <p:txBody>
          <a:bodyPr anchor="t" anchorCtr="0">
            <a:noAutofit/>
          </a:bodyPr>
          <a:lstStyle>
            <a:lvl1pPr marL="0" indent="0" algn="l">
              <a:buFontTx/>
              <a:buNone/>
              <a:defRPr sz="38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7" name="Text Placeholder 76">
            <a:extLst>
              <a:ext uri="{FF2B5EF4-FFF2-40B4-BE49-F238E27FC236}">
                <a16:creationId xmlns="" xmlns:a16="http://schemas.microsoft.com/office/drawing/2014/main" id="{75D5DFBE-94E0-4F54-980F-83EFB231F19B}"/>
              </a:ext>
            </a:extLst>
          </p:cNvPr>
          <p:cNvSpPr>
            <a:spLocks noGrp="1"/>
          </p:cNvSpPr>
          <p:nvPr>
            <p:ph type="body" sz="quarter" idx="158" hasCustomPrompt="1"/>
          </p:nvPr>
        </p:nvSpPr>
        <p:spPr>
          <a:xfrm>
            <a:off x="1130475" y="5580969"/>
            <a:ext cx="10548896" cy="1238794"/>
          </a:xfrm>
          <a:prstGeom prst="rect">
            <a:avLst/>
          </a:prstGeom>
        </p:spPr>
        <p:txBody>
          <a:bodyPr anchor="t" anchorCtr="0">
            <a:noAutofit/>
          </a:bodyPr>
          <a:lstStyle>
            <a:lvl1pPr marL="0" indent="0" algn="l">
              <a:buFontTx/>
              <a:buNone/>
              <a:defRPr sz="3150"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5">
            <a:extLst>
              <a:ext uri="{FF2B5EF4-FFF2-40B4-BE49-F238E27FC236}">
                <a16:creationId xmlns="" xmlns:a16="http://schemas.microsoft.com/office/drawing/2014/main" id="{5E9E6AB9-C0C4-4FCB-8D5D-C2FFB76EEBD6}"/>
              </a:ext>
            </a:extLst>
          </p:cNvPr>
          <p:cNvSpPr>
            <a:spLocks noGrp="1"/>
          </p:cNvSpPr>
          <p:nvPr>
            <p:ph type="body" sz="quarter" idx="163" hasCustomPrompt="1"/>
          </p:nvPr>
        </p:nvSpPr>
        <p:spPr>
          <a:xfrm>
            <a:off x="39527028" y="1757326"/>
            <a:ext cx="10548897" cy="723267"/>
          </a:xfrm>
          <a:prstGeom prst="rect">
            <a:avLst/>
          </a:prstGeom>
          <a:noFill/>
        </p:spPr>
        <p:txBody>
          <a:bodyPr wrap="square" lIns="91436" tIns="91436" rIns="91436" bIns="91436" anchor="ctr" anchorCtr="0">
            <a:spAutoFit/>
          </a:bodyPr>
          <a:lstStyle>
            <a:lvl1pPr marL="0" indent="0" algn="l">
              <a:buNone/>
              <a:defRPr sz="35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 xmlns:a16="http://schemas.microsoft.com/office/drawing/2014/main" id="{62405363-D25D-4899-A9DC-E39B55D4CFDB}"/>
              </a:ext>
            </a:extLst>
          </p:cNvPr>
          <p:cNvSpPr>
            <a:spLocks noGrp="1"/>
          </p:cNvSpPr>
          <p:nvPr>
            <p:ph type="body" sz="quarter" idx="164" hasCustomPrompt="1"/>
          </p:nvPr>
        </p:nvSpPr>
        <p:spPr>
          <a:xfrm>
            <a:off x="39527028" y="2506095"/>
            <a:ext cx="10548897" cy="923157"/>
          </a:xfrm>
          <a:prstGeom prst="rect">
            <a:avLst/>
          </a:prstGeom>
        </p:spPr>
        <p:txBody>
          <a:bodyPr wrap="square" lIns="228589" tIns="228589" rIns="228589" bIns="228589">
            <a:noAutofit/>
          </a:bodyPr>
          <a:lstStyle>
            <a:lvl1pPr marL="0" indent="0">
              <a:buNone/>
              <a:defRPr sz="2800">
                <a:solidFill>
                  <a:schemeClr val="tx2"/>
                </a:solidFill>
                <a:latin typeface="Calibri" panose="020F0502020204030204" pitchFamily="34" charset="0"/>
                <a:cs typeface="Calibri" panose="020F0502020204030204" pitchFamily="34"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 xmlns:a16="http://schemas.microsoft.com/office/drawing/2014/main" id="{653A30BF-5405-472A-8037-8ACA297E1E96}"/>
              </a:ext>
            </a:extLst>
          </p:cNvPr>
          <p:cNvSpPr>
            <a:spLocks noGrp="1"/>
          </p:cNvSpPr>
          <p:nvPr>
            <p:ph type="body" sz="quarter" idx="156" hasCustomPrompt="1"/>
          </p:nvPr>
        </p:nvSpPr>
        <p:spPr>
          <a:xfrm>
            <a:off x="1130476" y="1757894"/>
            <a:ext cx="10548897" cy="2438719"/>
          </a:xfrm>
          <a:prstGeom prst="rect">
            <a:avLst/>
          </a:prstGeom>
        </p:spPr>
        <p:txBody>
          <a:bodyPr anchor="t" anchorCtr="0">
            <a:noAutofit/>
          </a:bodyPr>
          <a:lstStyle>
            <a:lvl1pPr marL="0" indent="0" algn="l">
              <a:buFontTx/>
              <a:buNone/>
              <a:defRPr sz="5775" b="1">
                <a:solidFill>
                  <a:schemeClr val="tx2"/>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071" userDrawn="1">
          <p15:clr>
            <a:srgbClr val="FBAE40"/>
          </p15:clr>
        </p15:guide>
        <p15:guide id="10" orient="horz" pos="170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1774647723"/>
              </p:ext>
            </p:extLst>
          </p:nvPr>
        </p:nvGraphicFramePr>
        <p:xfrm>
          <a:off x="-10611120" y="12336"/>
          <a:ext cx="9776869" cy="28594318"/>
        </p:xfrm>
        <a:graphic>
          <a:graphicData uri="http://schemas.openxmlformats.org/drawingml/2006/table">
            <a:tbl>
              <a:tblPr firstRow="1" bandRow="1">
                <a:tableStyleId>{5C22544A-7EE6-4342-B048-85BDC9FD1C3A}</a:tableStyleId>
              </a:tblPr>
              <a:tblGrid>
                <a:gridCol w="4192245">
                  <a:extLst>
                    <a:ext uri="{9D8B030D-6E8A-4147-A177-3AD203B41FA5}">
                      <a16:colId xmlns="" xmlns:a16="http://schemas.microsoft.com/office/drawing/2014/main" val="20000"/>
                    </a:ext>
                  </a:extLst>
                </a:gridCol>
                <a:gridCol w="5584624">
                  <a:extLst>
                    <a:ext uri="{9D8B030D-6E8A-4147-A177-3AD203B41FA5}">
                      <a16:colId xmlns=""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36"x56"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56 inches wide</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182880" marT="120015" marB="40005">
                    <a:solidFill>
                      <a:srgbClr val="010101"/>
                    </a:solidFill>
                  </a:tcPr>
                </a:tc>
                <a:extLst>
                  <a:ext uri="{0D108BD9-81ED-4DB2-BD59-A6C34878D82A}">
                    <a16:rowId xmlns="" xmlns:a16="http://schemas.microsoft.com/office/drawing/2014/main" val="10008"/>
                  </a:ext>
                </a:extLst>
              </a:tr>
              <a:tr h="3752606">
                <a:tc>
                  <a:txBody>
                    <a:bodyPr/>
                    <a:lstStyle/>
                    <a:p>
                      <a:endParaRPr lang="en-US" sz="1800" dirty="0">
                        <a:solidFill>
                          <a:srgbClr val="1F3A4E"/>
                        </a:solidFill>
                      </a:endParaRPr>
                    </a:p>
                  </a:txBody>
                  <a:tcPr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20015" marB="40005">
                    <a:solidFill>
                      <a:srgbClr val="010101"/>
                    </a:solidFill>
                  </a:tcPr>
                </a:tc>
                <a:extLst>
                  <a:ext uri="{0D108BD9-81ED-4DB2-BD59-A6C34878D82A}">
                    <a16:rowId xmlns=""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346297">
                <a:tc>
                  <a:txBody>
                    <a:bodyPr/>
                    <a:lstStyle/>
                    <a:p>
                      <a:endParaRPr lang="en-US" sz="1800" dirty="0">
                        <a:solidFill>
                          <a:srgbClr val="1F3A4E"/>
                        </a:solidFill>
                      </a:endParaRPr>
                    </a:p>
                  </a:txBody>
                  <a:tcPr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20015" marB="40005">
                    <a:solidFill>
                      <a:srgbClr val="010101"/>
                    </a:solidFill>
                  </a:tcPr>
                </a:tc>
                <a:extLst>
                  <a:ext uri="{0D108BD9-81ED-4DB2-BD59-A6C34878D82A}">
                    <a16:rowId xmlns=""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20015" marB="40005">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64" name="Table 63">
            <a:extLst>
              <a:ext uri="{FF2B5EF4-FFF2-40B4-BE49-F238E27FC236}">
                <a16:creationId xmlns=""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48237"/>
          <a:ext cx="9430188" cy="28940687"/>
        </p:xfrm>
        <a:graphic>
          <a:graphicData uri="http://schemas.openxmlformats.org/drawingml/2006/table">
            <a:tbl>
              <a:tblPr firstRow="1" bandRow="1">
                <a:tableStyleId>{5C22544A-7EE6-4342-B048-85BDC9FD1C3A}</a:tableStyleId>
              </a:tblPr>
              <a:tblGrid>
                <a:gridCol w="3343835">
                  <a:extLst>
                    <a:ext uri="{9D8B030D-6E8A-4147-A177-3AD203B41FA5}">
                      <a16:colId xmlns="" xmlns:a16="http://schemas.microsoft.com/office/drawing/2014/main" val="20000"/>
                    </a:ext>
                  </a:extLst>
                </a:gridCol>
                <a:gridCol w="1381559">
                  <a:extLst>
                    <a:ext uri="{9D8B030D-6E8A-4147-A177-3AD203B41FA5}">
                      <a16:colId xmlns="" xmlns:a16="http://schemas.microsoft.com/office/drawing/2014/main" val="997673227"/>
                    </a:ext>
                  </a:extLst>
                </a:gridCol>
                <a:gridCol w="4704794">
                  <a:extLst>
                    <a:ext uri="{9D8B030D-6E8A-4147-A177-3AD203B41FA5}">
                      <a16:colId xmlns=""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1828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1828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extLst>
                  <a:ext uri="{0D108BD9-81ED-4DB2-BD59-A6C34878D82A}">
                    <a16:rowId xmlns=""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1828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1828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182880" marT="120015" marB="40005" anchor="ctr">
                    <a:solidFill>
                      <a:schemeClr val="tx1">
                        <a:lumMod val="95000"/>
                        <a:lumOff val="5000"/>
                      </a:schemeClr>
                    </a:solidFill>
                  </a:tcPr>
                </a:tc>
                <a:extLst>
                  <a:ext uri="{0D108BD9-81ED-4DB2-BD59-A6C34878D82A}">
                    <a16:rowId xmlns=""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
                      </a: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1828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185431">
                <a:tc gridSpan="3">
                  <a:txBody>
                    <a:bodyPr/>
                    <a:lstStyle/>
                    <a:p>
                      <a:endParaRPr lang="en-US" sz="2100" dirty="0">
                        <a:solidFill>
                          <a:srgbClr val="1F3A4E"/>
                        </a:solidFill>
                      </a:endParaRPr>
                    </a:p>
                  </a:txBody>
                  <a:tcPr marL="1828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182880" marT="120015" marB="40005">
                    <a:solidFill>
                      <a:srgbClr val="010101"/>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 xmlns:a16="http://schemas.microsoft.com/office/drawing/2014/main" id="{F896691F-3283-DE4D-A262-B7A29B5D85DD}"/>
              </a:ext>
            </a:extLst>
          </p:cNvPr>
          <p:cNvSpPr/>
          <p:nvPr userDrawn="1"/>
        </p:nvSpPr>
        <p:spPr>
          <a:xfrm>
            <a:off x="0" y="-3784"/>
            <a:ext cx="51206400" cy="28851782"/>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10" name="Text Box 14"/>
          <p:cNvSpPr txBox="1">
            <a:spLocks noChangeArrowheads="1"/>
          </p:cNvSpPr>
          <p:nvPr/>
        </p:nvSpPr>
        <p:spPr bwMode="auto">
          <a:xfrm>
            <a:off x="1828523" y="28342047"/>
            <a:ext cx="2933700" cy="348486"/>
          </a:xfrm>
          <a:prstGeom prst="rect">
            <a:avLst/>
          </a:prstGeom>
          <a:noFill/>
          <a:ln w="9525">
            <a:noFill/>
            <a:miter lim="800000"/>
            <a:headEnd/>
            <a:tailEnd/>
          </a:ln>
          <a:effectLst/>
        </p:spPr>
        <p:txBody>
          <a:bodyPr lIns="93165" tIns="46574" rIns="93165" bIns="46574">
            <a:spAutoFit/>
          </a:bodyPr>
          <a:lstStyle/>
          <a:p>
            <a:pPr eaLnBrk="0" hangingPunct="0">
              <a:lnSpc>
                <a:spcPct val="65000"/>
              </a:lnSpc>
              <a:spcBef>
                <a:spcPct val="50000"/>
              </a:spcBef>
              <a:defRPr/>
            </a:pPr>
            <a:r>
              <a:rPr lang="en-US" sz="51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23" b="1" dirty="0">
                <a:solidFill>
                  <a:schemeClr val="bg1">
                    <a:lumMod val="75000"/>
                  </a:schemeClr>
                </a:solidFill>
                <a:latin typeface="Arial" charset="0"/>
              </a:rPr>
              <a:t>www.PosterPresentations.com</a:t>
            </a:r>
          </a:p>
        </p:txBody>
      </p:sp>
      <p:sp>
        <p:nvSpPr>
          <p:cNvPr id="33" name="Rectangle 32">
            <a:extLst>
              <a:ext uri="{FF2B5EF4-FFF2-40B4-BE49-F238E27FC236}">
                <a16:creationId xmlns="" xmlns:a16="http://schemas.microsoft.com/office/drawing/2014/main" id="{8B239566-0032-594E-87CC-F52C9841D2C1}"/>
              </a:ext>
            </a:extLst>
          </p:cNvPr>
          <p:cNvSpPr/>
          <p:nvPr userDrawn="1"/>
        </p:nvSpPr>
        <p:spPr>
          <a:xfrm>
            <a:off x="0" y="27914581"/>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4" name="Rectangle 33">
            <a:extLst>
              <a:ext uri="{FF2B5EF4-FFF2-40B4-BE49-F238E27FC236}">
                <a16:creationId xmlns="" xmlns:a16="http://schemas.microsoft.com/office/drawing/2014/main" id="{C85F28D0-47AE-074E-8801-CCC11808041B}"/>
              </a:ext>
            </a:extLst>
          </p:cNvPr>
          <p:cNvSpPr/>
          <p:nvPr userDrawn="1"/>
        </p:nvSpPr>
        <p:spPr>
          <a:xfrm>
            <a:off x="0" y="-3783"/>
            <a:ext cx="51206400" cy="9000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80"/>
          </a:p>
        </p:txBody>
      </p:sp>
      <p:sp>
        <p:nvSpPr>
          <p:cNvPr id="35" name="Rounded Rectangle 34">
            <a:extLst>
              <a:ext uri="{FF2B5EF4-FFF2-40B4-BE49-F238E27FC236}">
                <a16:creationId xmlns="" xmlns:a16="http://schemas.microsoft.com/office/drawing/2014/main" id="{EE937E76-4906-974E-BFC4-59D3C8CF049E}"/>
              </a:ext>
            </a:extLst>
          </p:cNvPr>
          <p:cNvSpPr/>
          <p:nvPr userDrawn="1"/>
        </p:nvSpPr>
        <p:spPr>
          <a:xfrm>
            <a:off x="12801600" y="-3784"/>
            <a:ext cx="25603200" cy="288036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70"/>
          </a:p>
        </p:txBody>
      </p:sp>
      <p:sp>
        <p:nvSpPr>
          <p:cNvPr id="40" name="Text Box 14">
            <a:extLst>
              <a:ext uri="{FF2B5EF4-FFF2-40B4-BE49-F238E27FC236}">
                <a16:creationId xmlns="" xmlns:a16="http://schemas.microsoft.com/office/drawing/2014/main" id="{C3373478-AEF9-754C-ABC7-23EC1B52CE0C}"/>
              </a:ext>
            </a:extLst>
          </p:cNvPr>
          <p:cNvSpPr txBox="1">
            <a:spLocks noChangeArrowheads="1"/>
          </p:cNvSpPr>
          <p:nvPr userDrawn="1"/>
        </p:nvSpPr>
        <p:spPr bwMode="auto">
          <a:xfrm>
            <a:off x="817455" y="28019323"/>
            <a:ext cx="9673396" cy="663678"/>
          </a:xfrm>
          <a:prstGeom prst="rect">
            <a:avLst/>
          </a:prstGeom>
          <a:noFill/>
          <a:ln w="9525">
            <a:noFill/>
            <a:miter lim="800000"/>
            <a:headEnd/>
            <a:tailEnd/>
          </a:ln>
          <a:effectLst/>
        </p:spPr>
        <p:txBody>
          <a:bodyPr wrap="square" lIns="265003" tIns="132478" rIns="265003" bIns="132478">
            <a:spAutoFit/>
          </a:bodyPr>
          <a:lstStyle/>
          <a:p>
            <a:pPr eaLnBrk="0" hangingPunct="0">
              <a:lnSpc>
                <a:spcPts val="788"/>
              </a:lnSpc>
              <a:spcBef>
                <a:spcPct val="50000"/>
              </a:spcBef>
              <a:defRPr/>
            </a:pPr>
            <a:r>
              <a:rPr lang="en-US" sz="1072" b="1" dirty="0">
                <a:solidFill>
                  <a:schemeClr val="bg1">
                    <a:lumMod val="50000"/>
                  </a:schemeClr>
                </a:solidFill>
                <a:latin typeface="Arial" charset="0"/>
              </a:rPr>
              <a:t>RESEARCH POSTER PRESENTATION TEMPLATE © 2019</a:t>
            </a:r>
          </a:p>
          <a:p>
            <a:pPr eaLnBrk="0" hangingPunct="0">
              <a:lnSpc>
                <a:spcPts val="788"/>
              </a:lnSpc>
              <a:spcBef>
                <a:spcPct val="50000"/>
              </a:spcBef>
              <a:defRPr/>
            </a:pPr>
            <a:r>
              <a:rPr lang="en-US" sz="2041"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480464" rtl="0" eaLnBrk="1" latinLnBrk="0" hangingPunct="1">
        <a:spcBef>
          <a:spcPct val="0"/>
        </a:spcBef>
        <a:buNone/>
        <a:defRPr sz="8984" kern="1200">
          <a:solidFill>
            <a:schemeClr val="bg1"/>
          </a:solidFill>
          <a:latin typeface="Trebuchet MS" pitchFamily="34" charset="0"/>
          <a:ea typeface="+mj-ea"/>
          <a:cs typeface="+mj-cs"/>
        </a:defRPr>
      </a:lvl1pPr>
    </p:titleStyle>
    <p:bodyStyle>
      <a:lvl1pPr marL="1680174" indent="-1680174" algn="l" defTabSz="4480464" rtl="0" eaLnBrk="1" latinLnBrk="0" hangingPunct="1">
        <a:spcBef>
          <a:spcPct val="20000"/>
        </a:spcBef>
        <a:buFont typeface="Arial" pitchFamily="34" charset="0"/>
        <a:buChar char="•"/>
        <a:defRPr sz="15721" kern="1200">
          <a:solidFill>
            <a:schemeClr val="tx1"/>
          </a:solidFill>
          <a:latin typeface="+mn-lt"/>
          <a:ea typeface="+mn-ea"/>
          <a:cs typeface="+mn-cs"/>
        </a:defRPr>
      </a:lvl1pPr>
      <a:lvl2pPr marL="3640377" indent="-1400144" algn="l" defTabSz="4480464" rtl="0" eaLnBrk="1" latinLnBrk="0" hangingPunct="1">
        <a:spcBef>
          <a:spcPct val="20000"/>
        </a:spcBef>
        <a:buFont typeface="Arial" pitchFamily="34" charset="0"/>
        <a:buChar char="–"/>
        <a:defRPr sz="13781" kern="1200">
          <a:solidFill>
            <a:schemeClr val="tx1"/>
          </a:solidFill>
          <a:latin typeface="+mn-lt"/>
          <a:ea typeface="+mn-ea"/>
          <a:cs typeface="+mn-cs"/>
        </a:defRPr>
      </a:lvl2pPr>
      <a:lvl3pPr marL="5600580" indent="-1120117" algn="l" defTabSz="4480464" rtl="0" eaLnBrk="1" latinLnBrk="0" hangingPunct="1">
        <a:spcBef>
          <a:spcPct val="20000"/>
        </a:spcBef>
        <a:buFont typeface="Arial" pitchFamily="34" charset="0"/>
        <a:buChar char="•"/>
        <a:defRPr sz="11842" kern="1200">
          <a:solidFill>
            <a:schemeClr val="tx1"/>
          </a:solidFill>
          <a:latin typeface="+mn-lt"/>
          <a:ea typeface="+mn-ea"/>
          <a:cs typeface="+mn-cs"/>
        </a:defRPr>
      </a:lvl3pPr>
      <a:lvl4pPr marL="7840813"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4pPr>
      <a:lvl5pPr marL="10081044"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p:bodyStyle>
    <p:otherStyle>
      <a:defPPr>
        <a:defRPr lang="en-US"/>
      </a:defPPr>
      <a:lvl1pPr marL="0" algn="l" defTabSz="4480464" rtl="0" eaLnBrk="1" latinLnBrk="0" hangingPunct="1">
        <a:defRPr sz="8780" kern="1200">
          <a:solidFill>
            <a:schemeClr val="tx1"/>
          </a:solidFill>
          <a:latin typeface="+mn-lt"/>
          <a:ea typeface="+mn-ea"/>
          <a:cs typeface="+mn-cs"/>
        </a:defRPr>
      </a:lvl1pPr>
      <a:lvl2pPr marL="2240233" algn="l" defTabSz="4480464" rtl="0" eaLnBrk="1" latinLnBrk="0" hangingPunct="1">
        <a:defRPr sz="8780" kern="1200">
          <a:solidFill>
            <a:schemeClr val="tx1"/>
          </a:solidFill>
          <a:latin typeface="+mn-lt"/>
          <a:ea typeface="+mn-ea"/>
          <a:cs typeface="+mn-cs"/>
        </a:defRPr>
      </a:lvl2pPr>
      <a:lvl3pPr marL="4480464" algn="l" defTabSz="4480464" rtl="0" eaLnBrk="1" latinLnBrk="0" hangingPunct="1">
        <a:defRPr sz="8780" kern="1200">
          <a:solidFill>
            <a:schemeClr val="tx1"/>
          </a:solidFill>
          <a:latin typeface="+mn-lt"/>
          <a:ea typeface="+mn-ea"/>
          <a:cs typeface="+mn-cs"/>
        </a:defRPr>
      </a:lvl3pPr>
      <a:lvl4pPr marL="6720697" algn="l" defTabSz="4480464" rtl="0" eaLnBrk="1" latinLnBrk="0" hangingPunct="1">
        <a:defRPr sz="8780" kern="1200">
          <a:solidFill>
            <a:schemeClr val="tx1"/>
          </a:solidFill>
          <a:latin typeface="+mn-lt"/>
          <a:ea typeface="+mn-ea"/>
          <a:cs typeface="+mn-cs"/>
        </a:defRPr>
      </a:lvl4pPr>
      <a:lvl5pPr marL="8960928" algn="l" defTabSz="4480464" rtl="0" eaLnBrk="1" latinLnBrk="0" hangingPunct="1">
        <a:defRPr sz="8780" kern="1200">
          <a:solidFill>
            <a:schemeClr val="tx1"/>
          </a:solidFill>
          <a:latin typeface="+mn-lt"/>
          <a:ea typeface="+mn-ea"/>
          <a:cs typeface="+mn-cs"/>
        </a:defRPr>
      </a:lvl5pPr>
      <a:lvl6pPr marL="11201160" algn="l" defTabSz="4480464" rtl="0" eaLnBrk="1" latinLnBrk="0" hangingPunct="1">
        <a:defRPr sz="8780" kern="1200">
          <a:solidFill>
            <a:schemeClr val="tx1"/>
          </a:solidFill>
          <a:latin typeface="+mn-lt"/>
          <a:ea typeface="+mn-ea"/>
          <a:cs typeface="+mn-cs"/>
        </a:defRPr>
      </a:lvl6pPr>
      <a:lvl7pPr marL="13441393" algn="l" defTabSz="4480464" rtl="0" eaLnBrk="1" latinLnBrk="0" hangingPunct="1">
        <a:defRPr sz="8780" kern="1200">
          <a:solidFill>
            <a:schemeClr val="tx1"/>
          </a:solidFill>
          <a:latin typeface="+mn-lt"/>
          <a:ea typeface="+mn-ea"/>
          <a:cs typeface="+mn-cs"/>
        </a:defRPr>
      </a:lvl7pPr>
      <a:lvl8pPr marL="15681624" algn="l" defTabSz="4480464" rtl="0" eaLnBrk="1" latinLnBrk="0" hangingPunct="1">
        <a:defRPr sz="8780" kern="1200">
          <a:solidFill>
            <a:schemeClr val="tx1"/>
          </a:solidFill>
          <a:latin typeface="+mn-lt"/>
          <a:ea typeface="+mn-ea"/>
          <a:cs typeface="+mn-cs"/>
        </a:defRPr>
      </a:lvl8pPr>
      <a:lvl9pPr marL="17921857" algn="l" defTabSz="4480464" rtl="0" eaLnBrk="1" latinLnBrk="0" hangingPunct="1">
        <a:defRPr sz="8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0060CAB-83D5-4ADF-B096-E21E1B03ECA7}"/>
              </a:ext>
            </a:extLst>
          </p:cNvPr>
          <p:cNvSpPr>
            <a:spLocks noGrp="1"/>
          </p:cNvSpPr>
          <p:nvPr>
            <p:ph type="body" sz="quarter" idx="10"/>
          </p:nvPr>
        </p:nvSpPr>
        <p:spPr>
          <a:xfrm>
            <a:off x="541868" y="9168109"/>
            <a:ext cx="11966674" cy="2781686"/>
          </a:xfrm>
        </p:spPr>
        <p:txBody>
          <a:bodyPr/>
          <a:lstStyle/>
          <a:p>
            <a:r>
              <a:rPr lang="en-US" sz="5400" dirty="0" smtClean="0"/>
              <a:t>Therapy-resistant cancer cells can be targeted using novel cationic amphiphilic drugs such as HMA that induce lysosomal cell death. Parallel alteration of lysosomal protein </a:t>
            </a:r>
            <a:r>
              <a:rPr lang="en-US" sz="5400" dirty="0" err="1" smtClean="0"/>
              <a:t>Saposin</a:t>
            </a:r>
            <a:r>
              <a:rPr lang="en-US" sz="5400" dirty="0" smtClean="0"/>
              <a:t> B could sensitize cells to HMA, reducing off-target effects.</a:t>
            </a:r>
            <a:endParaRPr lang="en-US" sz="5400" dirty="0"/>
          </a:p>
        </p:txBody>
      </p:sp>
      <p:sp>
        <p:nvSpPr>
          <p:cNvPr id="3" name="Text Placeholder 2">
            <a:extLst>
              <a:ext uri="{FF2B5EF4-FFF2-40B4-BE49-F238E27FC236}">
                <a16:creationId xmlns="" xmlns:a16="http://schemas.microsoft.com/office/drawing/2014/main" id="{9C9FA545-027C-464E-AB1A-0032A824013D}"/>
              </a:ext>
            </a:extLst>
          </p:cNvPr>
          <p:cNvSpPr>
            <a:spLocks noGrp="1"/>
          </p:cNvSpPr>
          <p:nvPr>
            <p:ph type="body" sz="quarter" idx="11"/>
          </p:nvPr>
        </p:nvSpPr>
        <p:spPr>
          <a:xfrm>
            <a:off x="541868" y="8415427"/>
            <a:ext cx="10548896" cy="700185"/>
          </a:xfrm>
        </p:spPr>
        <p:txBody>
          <a:bodyPr/>
          <a:lstStyle/>
          <a:p>
            <a:r>
              <a:rPr lang="en-US" sz="6000" dirty="0"/>
              <a:t>Introduction</a:t>
            </a:r>
          </a:p>
        </p:txBody>
      </p:sp>
      <p:sp>
        <p:nvSpPr>
          <p:cNvPr id="4" name="Text Placeholder 3">
            <a:extLst>
              <a:ext uri="{FF2B5EF4-FFF2-40B4-BE49-F238E27FC236}">
                <a16:creationId xmlns="" xmlns:a16="http://schemas.microsoft.com/office/drawing/2014/main" id="{9C422DB8-DC15-4294-8DDF-13BEFA7764D2}"/>
              </a:ext>
            </a:extLst>
          </p:cNvPr>
          <p:cNvSpPr>
            <a:spLocks noGrp="1"/>
          </p:cNvSpPr>
          <p:nvPr>
            <p:ph type="body" sz="quarter" idx="20"/>
          </p:nvPr>
        </p:nvSpPr>
        <p:spPr>
          <a:xfrm>
            <a:off x="541867" y="15502747"/>
            <a:ext cx="10548896" cy="700185"/>
          </a:xfrm>
        </p:spPr>
        <p:txBody>
          <a:bodyPr/>
          <a:lstStyle/>
          <a:p>
            <a:r>
              <a:rPr lang="en-US" sz="6000" dirty="0"/>
              <a:t>Hypothesis</a:t>
            </a:r>
          </a:p>
        </p:txBody>
      </p:sp>
      <p:sp>
        <p:nvSpPr>
          <p:cNvPr id="5" name="Text Placeholder 4">
            <a:extLst>
              <a:ext uri="{FF2B5EF4-FFF2-40B4-BE49-F238E27FC236}">
                <a16:creationId xmlns="" xmlns:a16="http://schemas.microsoft.com/office/drawing/2014/main" id="{F359B3BE-CB75-4F28-84CC-FFAFE45350D6}"/>
              </a:ext>
            </a:extLst>
          </p:cNvPr>
          <p:cNvSpPr>
            <a:spLocks noGrp="1"/>
          </p:cNvSpPr>
          <p:nvPr>
            <p:ph type="body" sz="quarter" idx="27"/>
          </p:nvPr>
        </p:nvSpPr>
        <p:spPr>
          <a:xfrm>
            <a:off x="541868" y="18396819"/>
            <a:ext cx="10548896" cy="700185"/>
          </a:xfrm>
        </p:spPr>
        <p:txBody>
          <a:bodyPr/>
          <a:lstStyle/>
          <a:p>
            <a:r>
              <a:rPr lang="en-US" sz="6000" dirty="0"/>
              <a:t>Methods</a:t>
            </a:r>
          </a:p>
        </p:txBody>
      </p:sp>
      <p:sp>
        <p:nvSpPr>
          <p:cNvPr id="6" name="Text Placeholder 5">
            <a:extLst>
              <a:ext uri="{FF2B5EF4-FFF2-40B4-BE49-F238E27FC236}">
                <a16:creationId xmlns="" xmlns:a16="http://schemas.microsoft.com/office/drawing/2014/main" id="{C63ECD57-6882-426E-82C5-196A2684EF62}"/>
              </a:ext>
            </a:extLst>
          </p:cNvPr>
          <p:cNvSpPr>
            <a:spLocks noGrp="1"/>
          </p:cNvSpPr>
          <p:nvPr>
            <p:ph type="body" sz="quarter" idx="28"/>
          </p:nvPr>
        </p:nvSpPr>
        <p:spPr>
          <a:xfrm>
            <a:off x="541868" y="18981848"/>
            <a:ext cx="11966672" cy="8552721"/>
          </a:xfrm>
        </p:spPr>
        <p:txBody>
          <a:bodyPr>
            <a:noAutofit/>
          </a:bodyPr>
          <a:lstStyle/>
          <a:p>
            <a:pPr marL="857250" indent="-857250">
              <a:buFont typeface="Arial" panose="020B0604020202020204" pitchFamily="34" charset="0"/>
              <a:buChar char="•"/>
            </a:pPr>
            <a:r>
              <a:rPr lang="en-US" sz="5400" dirty="0" smtClean="0"/>
              <a:t>A plasmid construct was created for wild-type and mutant </a:t>
            </a:r>
            <a:r>
              <a:rPr lang="en-US" sz="5400" dirty="0" err="1" smtClean="0"/>
              <a:t>saposin</a:t>
            </a:r>
            <a:r>
              <a:rPr lang="en-US" sz="5400" dirty="0" smtClean="0"/>
              <a:t> B overexpression.</a:t>
            </a:r>
          </a:p>
          <a:p>
            <a:pPr marL="857250" indent="-857250">
              <a:buFont typeface="Arial" panose="020B0604020202020204" pitchFamily="34" charset="0"/>
              <a:buChar char="•"/>
            </a:pPr>
            <a:r>
              <a:rPr lang="en-US" sz="5400" dirty="0" smtClean="0"/>
              <a:t>Breast cancer cell lines were transduced with either construct.</a:t>
            </a:r>
          </a:p>
          <a:p>
            <a:pPr marL="857250" indent="-857250">
              <a:buFont typeface="Arial" panose="020B0604020202020204" pitchFamily="34" charset="0"/>
              <a:buChar char="•"/>
            </a:pPr>
            <a:r>
              <a:rPr lang="en-US" sz="5400" dirty="0" smtClean="0"/>
              <a:t>Cell viability assays with treated cells were used to determine the EC50.</a:t>
            </a:r>
          </a:p>
          <a:p>
            <a:pPr marL="857250" indent="-857250">
              <a:buFont typeface="Arial" panose="020B0604020202020204" pitchFamily="34" charset="0"/>
              <a:buChar char="•"/>
            </a:pPr>
            <a:r>
              <a:rPr lang="en-US" sz="5400" dirty="0" smtClean="0"/>
              <a:t>A dextran release assay was used to evaluate lysosomal membrane permeabilization.</a:t>
            </a:r>
          </a:p>
        </p:txBody>
      </p:sp>
      <p:sp>
        <p:nvSpPr>
          <p:cNvPr id="7" name="Text Placeholder 6">
            <a:extLst>
              <a:ext uri="{FF2B5EF4-FFF2-40B4-BE49-F238E27FC236}">
                <a16:creationId xmlns="" xmlns:a16="http://schemas.microsoft.com/office/drawing/2014/main" id="{9BF70B4A-6B4C-4915-81F0-0B288D59EF30}"/>
              </a:ext>
            </a:extLst>
          </p:cNvPr>
          <p:cNvSpPr>
            <a:spLocks noGrp="1"/>
          </p:cNvSpPr>
          <p:nvPr>
            <p:ph type="body" sz="quarter" idx="29"/>
          </p:nvPr>
        </p:nvSpPr>
        <p:spPr>
          <a:xfrm>
            <a:off x="38944571" y="19524176"/>
            <a:ext cx="10548897" cy="1107988"/>
          </a:xfrm>
        </p:spPr>
        <p:txBody>
          <a:bodyPr/>
          <a:lstStyle/>
          <a:p>
            <a:r>
              <a:rPr lang="en-US" sz="6000" dirty="0"/>
              <a:t>Discussion</a:t>
            </a:r>
          </a:p>
        </p:txBody>
      </p:sp>
      <p:sp>
        <p:nvSpPr>
          <p:cNvPr id="8" name="Text Placeholder 7">
            <a:extLst>
              <a:ext uri="{FF2B5EF4-FFF2-40B4-BE49-F238E27FC236}">
                <a16:creationId xmlns="" xmlns:a16="http://schemas.microsoft.com/office/drawing/2014/main" id="{2DCFE02E-EE7E-4531-A78B-6206F71AC207}"/>
              </a:ext>
            </a:extLst>
          </p:cNvPr>
          <p:cNvSpPr>
            <a:spLocks noGrp="1"/>
          </p:cNvSpPr>
          <p:nvPr>
            <p:ph type="body" sz="quarter" idx="30"/>
          </p:nvPr>
        </p:nvSpPr>
        <p:spPr>
          <a:xfrm>
            <a:off x="38944571" y="20310300"/>
            <a:ext cx="11937364" cy="7940613"/>
          </a:xfrm>
        </p:spPr>
        <p:txBody>
          <a:bodyPr/>
          <a:lstStyle/>
          <a:p>
            <a:r>
              <a:rPr lang="en-US" sz="5400" dirty="0" smtClean="0"/>
              <a:t>Transfected Hek293s did show significant overexpression of </a:t>
            </a:r>
            <a:r>
              <a:rPr lang="en-US" sz="5400" dirty="0" err="1" smtClean="0"/>
              <a:t>Saposin</a:t>
            </a:r>
            <a:r>
              <a:rPr lang="en-US" sz="5400" dirty="0" smtClean="0"/>
              <a:t> B, so it is likely that viral transduction was not efficient enough. Successfully transduced clones could not be selected due to the lack of </a:t>
            </a:r>
            <a:r>
              <a:rPr lang="en-US" sz="5400" dirty="0" err="1" smtClean="0"/>
              <a:t>mCherry</a:t>
            </a:r>
            <a:r>
              <a:rPr lang="en-US" sz="5400" dirty="0" smtClean="0"/>
              <a:t>, and additionally, they could be less viable. A different vector is needed that is both inducible and provides a drug selection factor.</a:t>
            </a:r>
            <a:endParaRPr lang="en-US" sz="5400" dirty="0"/>
          </a:p>
        </p:txBody>
      </p:sp>
      <p:sp>
        <p:nvSpPr>
          <p:cNvPr id="9" name="Text Placeholder 8">
            <a:extLst>
              <a:ext uri="{FF2B5EF4-FFF2-40B4-BE49-F238E27FC236}">
                <a16:creationId xmlns="" xmlns:a16="http://schemas.microsoft.com/office/drawing/2014/main" id="{7EC75DA3-2809-4243-A419-9999372B8A2B}"/>
              </a:ext>
            </a:extLst>
          </p:cNvPr>
          <p:cNvSpPr>
            <a:spLocks noGrp="1"/>
          </p:cNvSpPr>
          <p:nvPr>
            <p:ph type="body" sz="quarter" idx="96"/>
          </p:nvPr>
        </p:nvSpPr>
        <p:spPr>
          <a:xfrm>
            <a:off x="541867" y="16202932"/>
            <a:ext cx="11966673" cy="834824"/>
          </a:xfrm>
        </p:spPr>
        <p:txBody>
          <a:bodyPr/>
          <a:lstStyle/>
          <a:p>
            <a:r>
              <a:rPr lang="en-US" sz="5400" dirty="0"/>
              <a:t>M</a:t>
            </a:r>
            <a:r>
              <a:rPr lang="en-US" sz="5400" dirty="0" smtClean="0"/>
              <a:t>utant </a:t>
            </a:r>
            <a:r>
              <a:rPr lang="en-US" sz="5400" dirty="0" err="1" smtClean="0"/>
              <a:t>Saposin</a:t>
            </a:r>
            <a:r>
              <a:rPr lang="en-US" sz="5400" dirty="0" smtClean="0"/>
              <a:t> B will potentiate HMA treatment in breast cancer cells.</a:t>
            </a:r>
            <a:endParaRPr lang="en-US" sz="5400" dirty="0"/>
          </a:p>
        </p:txBody>
      </p:sp>
      <p:sp>
        <p:nvSpPr>
          <p:cNvPr id="10" name="Text Placeholder 9">
            <a:extLst>
              <a:ext uri="{FF2B5EF4-FFF2-40B4-BE49-F238E27FC236}">
                <a16:creationId xmlns="" xmlns:a16="http://schemas.microsoft.com/office/drawing/2014/main" id="{6C71DFFE-D56E-4508-B04F-26ABDD035EE9}"/>
              </a:ext>
            </a:extLst>
          </p:cNvPr>
          <p:cNvSpPr>
            <a:spLocks noGrp="1"/>
          </p:cNvSpPr>
          <p:nvPr>
            <p:ph type="body" sz="quarter" idx="154"/>
          </p:nvPr>
        </p:nvSpPr>
        <p:spPr>
          <a:xfrm>
            <a:off x="15659613" y="15837466"/>
            <a:ext cx="19824292" cy="5678478"/>
          </a:xfrm>
        </p:spPr>
        <p:txBody>
          <a:bodyPr/>
          <a:lstStyle/>
          <a:p>
            <a:r>
              <a:rPr lang="en-US" sz="12100" u="sng" dirty="0"/>
              <a:t>Main Finding</a:t>
            </a:r>
            <a:r>
              <a:rPr lang="en-US" sz="12100" dirty="0"/>
              <a:t>: </a:t>
            </a:r>
            <a:r>
              <a:rPr lang="en-US" sz="12100" dirty="0" smtClean="0"/>
              <a:t>The model used is ineffective in testing our hypothesis.</a:t>
            </a:r>
            <a:endParaRPr lang="en-US" sz="12100" dirty="0"/>
          </a:p>
        </p:txBody>
      </p:sp>
      <p:sp>
        <p:nvSpPr>
          <p:cNvPr id="11" name="Picture Placeholder 10">
            <a:extLst>
              <a:ext uri="{FF2B5EF4-FFF2-40B4-BE49-F238E27FC236}">
                <a16:creationId xmlns="" xmlns:a16="http://schemas.microsoft.com/office/drawing/2014/main" id="{B8662325-CCB5-422E-B187-8F1F79BE2C0A}"/>
              </a:ext>
            </a:extLst>
          </p:cNvPr>
          <p:cNvSpPr>
            <a:spLocks noGrp="1"/>
          </p:cNvSpPr>
          <p:nvPr>
            <p:ph type="pic" sz="quarter" idx="155"/>
          </p:nvPr>
        </p:nvSpPr>
        <p:spPr>
          <a:xfrm>
            <a:off x="31084445" y="21440740"/>
            <a:ext cx="7200900" cy="7200900"/>
          </a:xfrm>
        </p:spPr>
      </p:sp>
      <p:sp>
        <p:nvSpPr>
          <p:cNvPr id="12" name="Text Placeholder 11">
            <a:extLst>
              <a:ext uri="{FF2B5EF4-FFF2-40B4-BE49-F238E27FC236}">
                <a16:creationId xmlns="" xmlns:a16="http://schemas.microsoft.com/office/drawing/2014/main" id="{32C5F248-ECDD-46D2-8A22-0D8FDE2F54C7}"/>
              </a:ext>
            </a:extLst>
          </p:cNvPr>
          <p:cNvSpPr>
            <a:spLocks noGrp="1"/>
          </p:cNvSpPr>
          <p:nvPr>
            <p:ph type="body" sz="quarter" idx="157"/>
          </p:nvPr>
        </p:nvSpPr>
        <p:spPr>
          <a:xfrm>
            <a:off x="1565842" y="6333678"/>
            <a:ext cx="10548896" cy="1238794"/>
          </a:xfrm>
        </p:spPr>
        <p:txBody>
          <a:bodyPr/>
          <a:lstStyle/>
          <a:p>
            <a:r>
              <a:rPr lang="en-US" sz="4400" dirty="0" smtClean="0"/>
              <a:t>Madelyn Wheeler, MS4</a:t>
            </a:r>
            <a:endParaRPr lang="en-US" sz="4400" dirty="0"/>
          </a:p>
        </p:txBody>
      </p:sp>
      <p:sp>
        <p:nvSpPr>
          <p:cNvPr id="13" name="Text Placeholder 12">
            <a:extLst>
              <a:ext uri="{FF2B5EF4-FFF2-40B4-BE49-F238E27FC236}">
                <a16:creationId xmlns="" xmlns:a16="http://schemas.microsoft.com/office/drawing/2014/main" id="{787A296D-735C-4573-8960-812CB77FCD0B}"/>
              </a:ext>
            </a:extLst>
          </p:cNvPr>
          <p:cNvSpPr>
            <a:spLocks noGrp="1"/>
          </p:cNvSpPr>
          <p:nvPr>
            <p:ph type="body" sz="quarter" idx="158"/>
          </p:nvPr>
        </p:nvSpPr>
        <p:spPr>
          <a:xfrm>
            <a:off x="1545060" y="7241534"/>
            <a:ext cx="10548896" cy="1238794"/>
          </a:xfrm>
        </p:spPr>
        <p:txBody>
          <a:bodyPr/>
          <a:lstStyle/>
          <a:p>
            <a:r>
              <a:rPr lang="en-US" sz="4400" dirty="0"/>
              <a:t>University of California</a:t>
            </a:r>
          </a:p>
        </p:txBody>
      </p:sp>
      <p:sp>
        <p:nvSpPr>
          <p:cNvPr id="14" name="Text Placeholder 13">
            <a:extLst>
              <a:ext uri="{FF2B5EF4-FFF2-40B4-BE49-F238E27FC236}">
                <a16:creationId xmlns="" xmlns:a16="http://schemas.microsoft.com/office/drawing/2014/main" id="{3DD5D810-2CB4-481B-B67D-6926532742AA}"/>
              </a:ext>
            </a:extLst>
          </p:cNvPr>
          <p:cNvSpPr>
            <a:spLocks noGrp="1"/>
          </p:cNvSpPr>
          <p:nvPr>
            <p:ph type="body" sz="quarter" idx="163"/>
          </p:nvPr>
        </p:nvSpPr>
        <p:spPr>
          <a:xfrm>
            <a:off x="38944571" y="1042373"/>
            <a:ext cx="10548897" cy="1107988"/>
          </a:xfrm>
        </p:spPr>
        <p:txBody>
          <a:bodyPr/>
          <a:lstStyle/>
          <a:p>
            <a:r>
              <a:rPr lang="en-US" sz="6000" dirty="0"/>
              <a:t>Results</a:t>
            </a:r>
          </a:p>
        </p:txBody>
      </p:sp>
      <p:sp>
        <p:nvSpPr>
          <p:cNvPr id="15" name="Text Placeholder 14">
            <a:extLst>
              <a:ext uri="{FF2B5EF4-FFF2-40B4-BE49-F238E27FC236}">
                <a16:creationId xmlns="" xmlns:a16="http://schemas.microsoft.com/office/drawing/2014/main" id="{528D8AA2-35C4-4E9E-8006-AA8872880AA9}"/>
              </a:ext>
            </a:extLst>
          </p:cNvPr>
          <p:cNvSpPr>
            <a:spLocks noGrp="1"/>
          </p:cNvSpPr>
          <p:nvPr>
            <p:ph type="body" sz="quarter" idx="164"/>
          </p:nvPr>
        </p:nvSpPr>
        <p:spPr>
          <a:xfrm>
            <a:off x="38944570" y="9820311"/>
            <a:ext cx="11937365" cy="606363"/>
          </a:xfrm>
        </p:spPr>
        <p:txBody>
          <a:bodyPr/>
          <a:lstStyle/>
          <a:p>
            <a:r>
              <a:rPr lang="en-US" sz="5400" dirty="0" smtClean="0"/>
              <a:t>Consequently, there was no difference in HMA toxicity.</a:t>
            </a:r>
            <a:endParaRPr lang="en-US" sz="5400" dirty="0"/>
          </a:p>
        </p:txBody>
      </p:sp>
      <p:sp>
        <p:nvSpPr>
          <p:cNvPr id="16" name="Text Placeholder 15">
            <a:extLst>
              <a:ext uri="{FF2B5EF4-FFF2-40B4-BE49-F238E27FC236}">
                <a16:creationId xmlns="" xmlns:a16="http://schemas.microsoft.com/office/drawing/2014/main" id="{8353532A-FAE5-44EB-BABA-705B421D9175}"/>
              </a:ext>
            </a:extLst>
          </p:cNvPr>
          <p:cNvSpPr>
            <a:spLocks noGrp="1"/>
          </p:cNvSpPr>
          <p:nvPr>
            <p:ph type="body" sz="quarter" idx="156"/>
          </p:nvPr>
        </p:nvSpPr>
        <p:spPr>
          <a:xfrm>
            <a:off x="541868" y="1160155"/>
            <a:ext cx="11966674" cy="3282213"/>
          </a:xfrm>
        </p:spPr>
        <p:txBody>
          <a:bodyPr/>
          <a:lstStyle/>
          <a:p>
            <a:r>
              <a:rPr lang="en-US" sz="8000" dirty="0"/>
              <a:t>Investigating the role of </a:t>
            </a:r>
            <a:r>
              <a:rPr lang="en-US" sz="8000" dirty="0" err="1"/>
              <a:t>saposin</a:t>
            </a:r>
            <a:r>
              <a:rPr lang="en-US" sz="8000" dirty="0"/>
              <a:t> B in HMA-mediated toxicity toward breast cancer cells</a:t>
            </a:r>
          </a:p>
        </p:txBody>
      </p:sp>
      <p:sp>
        <p:nvSpPr>
          <p:cNvPr id="17" name="TextBox 16">
            <a:extLst>
              <a:ext uri="{FF2B5EF4-FFF2-40B4-BE49-F238E27FC236}">
                <a16:creationId xmlns="" xmlns:a16="http://schemas.microsoft.com/office/drawing/2014/main" id="{632CE391-DA23-4410-80A7-5CD84B544776}"/>
              </a:ext>
            </a:extLst>
          </p:cNvPr>
          <p:cNvSpPr txBox="1"/>
          <p:nvPr/>
        </p:nvSpPr>
        <p:spPr>
          <a:xfrm rot="10800000" flipH="1" flipV="1">
            <a:off x="24516469" y="24234440"/>
            <a:ext cx="6697332" cy="2585323"/>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QR code linking to full abstract or manuscript = &gt;&gt;&gt;&gt;&gt;</a:t>
            </a:r>
          </a:p>
        </p:txBody>
      </p:sp>
      <p:sp>
        <p:nvSpPr>
          <p:cNvPr id="19" name="Rectangle 18">
            <a:extLst>
              <a:ext uri="{FF2B5EF4-FFF2-40B4-BE49-F238E27FC236}">
                <a16:creationId xmlns="" xmlns:a16="http://schemas.microsoft.com/office/drawing/2014/main" id="{401271F0-142F-4613-BF76-97F3B746E14D}"/>
              </a:ext>
            </a:extLst>
          </p:cNvPr>
          <p:cNvSpPr/>
          <p:nvPr/>
        </p:nvSpPr>
        <p:spPr>
          <a:xfrm>
            <a:off x="-10842171" y="-857252"/>
            <a:ext cx="9993085" cy="29660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CB257432-7A02-4A4D-843D-1113270A00C9}"/>
              </a:ext>
            </a:extLst>
          </p:cNvPr>
          <p:cNvSpPr/>
          <p:nvPr/>
        </p:nvSpPr>
        <p:spPr>
          <a:xfrm>
            <a:off x="51954545" y="0"/>
            <a:ext cx="9993085" cy="2880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a:stretch>
            <a:fillRect/>
          </a:stretch>
        </p:blipFill>
        <p:spPr>
          <a:xfrm>
            <a:off x="39407076" y="4576877"/>
            <a:ext cx="10921376" cy="5130508"/>
          </a:xfrm>
          <a:prstGeom prst="rect">
            <a:avLst/>
          </a:prstGeom>
        </p:spPr>
      </p:pic>
      <p:pic>
        <p:nvPicPr>
          <p:cNvPr id="55" name="Picture 54"/>
          <p:cNvPicPr>
            <a:picLocks noChangeAspect="1"/>
          </p:cNvPicPr>
          <p:nvPr/>
        </p:nvPicPr>
        <p:blipFill>
          <a:blip r:embed="rId4"/>
          <a:stretch>
            <a:fillRect/>
          </a:stretch>
        </p:blipFill>
        <p:spPr>
          <a:xfrm>
            <a:off x="38538834" y="11967152"/>
            <a:ext cx="11337395" cy="7071190"/>
          </a:xfrm>
          <a:prstGeom prst="rect">
            <a:avLst/>
          </a:prstGeom>
        </p:spPr>
      </p:pic>
      <p:sp>
        <p:nvSpPr>
          <p:cNvPr id="56" name="TextBox 55"/>
          <p:cNvSpPr txBox="1"/>
          <p:nvPr/>
        </p:nvSpPr>
        <p:spPr>
          <a:xfrm>
            <a:off x="49615290" y="14225214"/>
            <a:ext cx="2339254" cy="646331"/>
          </a:xfrm>
          <a:prstGeom prst="rect">
            <a:avLst/>
          </a:prstGeom>
          <a:noFill/>
        </p:spPr>
        <p:txBody>
          <a:bodyPr wrap="square" rtlCol="0">
            <a:spAutoFit/>
          </a:bodyPr>
          <a:lstStyle/>
          <a:p>
            <a:r>
              <a:rPr lang="en-US" sz="3600" dirty="0" err="1" smtClean="0">
                <a:cs typeface="Times New Roman" panose="02020603050405020304" pitchFamily="18" charset="0"/>
              </a:rPr>
              <a:t>mCherry</a:t>
            </a:r>
            <a:endParaRPr lang="en-US" sz="3600" dirty="0">
              <a:cs typeface="Times New Roman" panose="02020603050405020304" pitchFamily="18" charset="0"/>
            </a:endParaRPr>
          </a:p>
        </p:txBody>
      </p:sp>
      <p:sp>
        <p:nvSpPr>
          <p:cNvPr id="57" name="TextBox 56"/>
          <p:cNvSpPr txBox="1"/>
          <p:nvPr/>
        </p:nvSpPr>
        <p:spPr>
          <a:xfrm>
            <a:off x="50175544" y="15013474"/>
            <a:ext cx="1172039" cy="646331"/>
          </a:xfrm>
          <a:prstGeom prst="rect">
            <a:avLst/>
          </a:prstGeom>
          <a:noFill/>
        </p:spPr>
        <p:txBody>
          <a:bodyPr wrap="square" rtlCol="0">
            <a:spAutoFit/>
          </a:bodyPr>
          <a:lstStyle/>
          <a:p>
            <a:r>
              <a:rPr lang="en-US" sz="3600" dirty="0" smtClean="0">
                <a:cs typeface="Times New Roman" panose="02020603050405020304" pitchFamily="18" charset="0"/>
              </a:rPr>
              <a:t>WT</a:t>
            </a:r>
            <a:endParaRPr lang="en-US" sz="3600" dirty="0">
              <a:cs typeface="Times New Roman" panose="02020603050405020304" pitchFamily="18" charset="0"/>
            </a:endParaRPr>
          </a:p>
        </p:txBody>
      </p:sp>
      <p:sp>
        <p:nvSpPr>
          <p:cNvPr id="58" name="TextBox 57"/>
          <p:cNvSpPr txBox="1"/>
          <p:nvPr/>
        </p:nvSpPr>
        <p:spPr>
          <a:xfrm>
            <a:off x="50156183" y="15721360"/>
            <a:ext cx="1172039" cy="646331"/>
          </a:xfrm>
          <a:prstGeom prst="rect">
            <a:avLst/>
          </a:prstGeom>
          <a:noFill/>
        </p:spPr>
        <p:txBody>
          <a:bodyPr wrap="square" rtlCol="0">
            <a:spAutoFit/>
          </a:bodyPr>
          <a:lstStyle/>
          <a:p>
            <a:r>
              <a:rPr lang="en-US" sz="3600" dirty="0" err="1" smtClean="0">
                <a:cs typeface="Times New Roman" panose="02020603050405020304" pitchFamily="18" charset="0"/>
              </a:rPr>
              <a:t>mut</a:t>
            </a:r>
            <a:endParaRPr lang="en-US" sz="3600" dirty="0">
              <a:cs typeface="Times New Roman" panose="02020603050405020304" pitchFamily="18" charset="0"/>
            </a:endParaRPr>
          </a:p>
        </p:txBody>
      </p:sp>
      <p:pic>
        <p:nvPicPr>
          <p:cNvPr id="59" name="Picture 2" descr="251073_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6556" y="966976"/>
            <a:ext cx="16910406" cy="137879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3" name="Text Placeholder 14">
            <a:extLst>
              <a:ext uri="{FF2B5EF4-FFF2-40B4-BE49-F238E27FC236}">
                <a16:creationId xmlns="" xmlns:a16="http://schemas.microsoft.com/office/drawing/2014/main" id="{528D8AA2-35C4-4E9E-8006-AA8872880AA9}"/>
              </a:ext>
            </a:extLst>
          </p:cNvPr>
          <p:cNvSpPr txBox="1">
            <a:spLocks/>
          </p:cNvSpPr>
          <p:nvPr/>
        </p:nvSpPr>
        <p:spPr>
          <a:xfrm>
            <a:off x="38944571" y="1847475"/>
            <a:ext cx="11937364" cy="1032564"/>
          </a:xfrm>
          <a:prstGeom prst="rect">
            <a:avLst/>
          </a:prstGeom>
        </p:spPr>
        <p:txBody>
          <a:bodyPr wrap="square" lIns="228589" tIns="228589" rIns="228589" bIns="228589">
            <a:noAutofit/>
          </a:bodyPr>
          <a:lstStyle>
            <a:lvl1pPr marL="0" indent="0" algn="l" defTabSz="4480464" rtl="0" eaLnBrk="1" latinLnBrk="0" hangingPunct="1">
              <a:spcBef>
                <a:spcPct val="20000"/>
              </a:spcBef>
              <a:buFont typeface="Arial" pitchFamily="34" charset="0"/>
              <a:buNone/>
              <a:defRPr sz="2800" kern="1200">
                <a:solidFill>
                  <a:schemeClr val="tx2"/>
                </a:solidFill>
                <a:latin typeface="Calibri" panose="020F0502020204030204" pitchFamily="34" charset="0"/>
                <a:ea typeface="+mn-ea"/>
                <a:cs typeface="Calibri" panose="020F0502020204030204" pitchFamily="34" charset="0"/>
              </a:defRPr>
            </a:lvl1pPr>
            <a:lvl2pPr marL="1300097" indent="-500037" algn="l" defTabSz="4480464"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135" indent="-500037" algn="l" defTabSz="4480464"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77" indent="-550042" algn="l" defTabSz="4480464"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206" indent="-400030" algn="l" defTabSz="4480464"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232127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6pPr>
            <a:lvl7pPr marL="14561507"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7pPr>
            <a:lvl8pPr marL="16801740"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8pPr>
            <a:lvl9pPr marL="19041971" indent="-1120117" algn="l" defTabSz="4480464" rtl="0" eaLnBrk="1" latinLnBrk="0" hangingPunct="1">
              <a:spcBef>
                <a:spcPct val="20000"/>
              </a:spcBef>
              <a:buFont typeface="Arial" pitchFamily="34" charset="0"/>
              <a:buChar char="•"/>
              <a:defRPr sz="9800" kern="1200">
                <a:solidFill>
                  <a:schemeClr val="tx1"/>
                </a:solidFill>
                <a:latin typeface="+mn-lt"/>
                <a:ea typeface="+mn-ea"/>
                <a:cs typeface="+mn-cs"/>
              </a:defRPr>
            </a:lvl9pPr>
          </a:lstStyle>
          <a:p>
            <a:r>
              <a:rPr lang="en-US" sz="5400" dirty="0" smtClean="0"/>
              <a:t>The western blot below shows that our transduced lines were not overexpressing </a:t>
            </a:r>
            <a:r>
              <a:rPr lang="en-US" sz="5400" dirty="0" err="1" smtClean="0"/>
              <a:t>Saposin</a:t>
            </a:r>
            <a:r>
              <a:rPr lang="en-US" sz="5400" dirty="0" smtClean="0"/>
              <a:t> B.</a:t>
            </a:r>
            <a:endParaRPr lang="en-US" sz="5400" dirty="0"/>
          </a:p>
        </p:txBody>
      </p:sp>
    </p:spTree>
    <p:extLst>
      <p:ext uri="{BB962C8B-B14F-4D97-AF65-F5344CB8AC3E}">
        <p14:creationId xmlns:p14="http://schemas.microsoft.com/office/powerpoint/2010/main" val="2453900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56-Template - One center pan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4835</TotalTime>
  <Words>235</Words>
  <Application>Microsoft Office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Maddy Kring</cp:lastModifiedBy>
  <cp:revision>94</cp:revision>
  <dcterms:created xsi:type="dcterms:W3CDTF">2012-02-03T19:11:35Z</dcterms:created>
  <dcterms:modified xsi:type="dcterms:W3CDTF">2021-01-29T02:11:11Z</dcterms:modified>
  <cp:contentStatus/>
</cp:coreProperties>
</file>